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7" r:id="rId3"/>
    <p:sldId id="257" r:id="rId4"/>
    <p:sldId id="266" r:id="rId5"/>
    <p:sldId id="268" r:id="rId6"/>
    <p:sldId id="275" r:id="rId7"/>
    <p:sldId id="285" r:id="rId8"/>
    <p:sldId id="286" r:id="rId9"/>
    <p:sldId id="283" r:id="rId10"/>
    <p:sldId id="284" r:id="rId11"/>
    <p:sldId id="271" r:id="rId12"/>
    <p:sldId id="272" r:id="rId13"/>
    <p:sldId id="274" r:id="rId14"/>
    <p:sldId id="282" r:id="rId15"/>
    <p:sldId id="276" r:id="rId16"/>
    <p:sldId id="273" r:id="rId17"/>
    <p:sldId id="26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12E5464-1276-43CD-930A-2AB3191ACC26}">
          <p14:sldIdLst>
            <p14:sldId id="256"/>
            <p14:sldId id="277"/>
          </p14:sldIdLst>
        </p14:section>
        <p14:section name="전자석을 이용한 점자표현" id="{307DB1DC-085B-4EA8-AE63-2AFB90D32020}">
          <p14:sldIdLst>
            <p14:sldId id="257"/>
            <p14:sldId id="266"/>
            <p14:sldId id="268"/>
            <p14:sldId id="275"/>
            <p14:sldId id="285"/>
            <p14:sldId id="286"/>
            <p14:sldId id="283"/>
            <p14:sldId id="284"/>
          </p14:sldIdLst>
        </p14:section>
        <p14:section name="키위봇" id="{6CBEF7E0-55F7-4A8E-8B1C-C2D6B77E36F1}">
          <p14:sldIdLst>
            <p14:sldId id="271"/>
            <p14:sldId id="272"/>
            <p14:sldId id="274"/>
            <p14:sldId id="282"/>
            <p14:sldId id="276"/>
            <p14:sldId id="273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40656B"/>
    <a:srgbClr val="79A8B2"/>
    <a:srgbClr val="AFABAB"/>
    <a:srgbClr val="FFFFFF"/>
    <a:srgbClr val="808080"/>
    <a:srgbClr val="FAC43C"/>
    <a:srgbClr val="F8A010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18" autoAdjust="0"/>
  </p:normalViewPr>
  <p:slideViewPr>
    <p:cSldViewPr snapToGrid="0" showGuides="1">
      <p:cViewPr varScale="1">
        <p:scale>
          <a:sx n="128" d="100"/>
          <a:sy n="128" d="100"/>
        </p:scale>
        <p:origin x="51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gif>
</file>

<file path=ppt/media/image13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9D24E-5113-4AB5-8F24-1F991CF05D23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D826F9-9A3C-4128-8C46-38247EB7AF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544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D826F9-9A3C-4128-8C46-38247EB7AF4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654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D826F9-9A3C-4128-8C46-38247EB7AF4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503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023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078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005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849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967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646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230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715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345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209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4758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21AD2-7311-4D29-AF0B-F8144A4D20C5}" type="datetimeFigureOut">
              <a:rPr lang="ko-KR" altLang="en-US" smtClean="0"/>
              <a:t>2019. 9. 9.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3EB3AD-11E6-47CF-9999-D70D4B46C7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1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903889" y="0"/>
            <a:ext cx="10447283" cy="6879021"/>
            <a:chOff x="-903889" y="0"/>
            <a:chExt cx="10447283" cy="6879021"/>
          </a:xfrm>
        </p:grpSpPr>
        <p:sp>
          <p:nvSpPr>
            <p:cNvPr id="6" name="직사각형 5"/>
            <p:cNvSpPr/>
            <p:nvPr/>
          </p:nvSpPr>
          <p:spPr>
            <a:xfrm>
              <a:off x="-903889" y="0"/>
              <a:ext cx="10447283" cy="6858000"/>
            </a:xfrm>
            <a:custGeom>
              <a:avLst/>
              <a:gdLst>
                <a:gd name="connsiteX0" fmla="*/ 0 w 10447283"/>
                <a:gd name="connsiteY0" fmla="*/ 0 h 6858000"/>
                <a:gd name="connsiteX1" fmla="*/ 10447283 w 10447283"/>
                <a:gd name="connsiteY1" fmla="*/ 0 h 6858000"/>
                <a:gd name="connsiteX2" fmla="*/ 10447283 w 10447283"/>
                <a:gd name="connsiteY2" fmla="*/ 6858000 h 6858000"/>
                <a:gd name="connsiteX3" fmla="*/ 0 w 10447283"/>
                <a:gd name="connsiteY3" fmla="*/ 6858000 h 6858000"/>
                <a:gd name="connsiteX4" fmla="*/ 0 w 10447283"/>
                <a:gd name="connsiteY4" fmla="*/ 0 h 6858000"/>
                <a:gd name="connsiteX0" fmla="*/ 0 w 10447283"/>
                <a:gd name="connsiteY0" fmla="*/ 0 h 6858000"/>
                <a:gd name="connsiteX1" fmla="*/ 10447283 w 10447283"/>
                <a:gd name="connsiteY1" fmla="*/ 0 h 6858000"/>
                <a:gd name="connsiteX2" fmla="*/ 4414345 w 10447283"/>
                <a:gd name="connsiteY2" fmla="*/ 6858000 h 6858000"/>
                <a:gd name="connsiteX3" fmla="*/ 0 w 10447283"/>
                <a:gd name="connsiteY3" fmla="*/ 6858000 h 6858000"/>
                <a:gd name="connsiteX4" fmla="*/ 0 w 10447283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47283" h="6858000">
                  <a:moveTo>
                    <a:pt x="0" y="0"/>
                  </a:moveTo>
                  <a:lnTo>
                    <a:pt x="10447283" y="0"/>
                  </a:lnTo>
                  <a:lnTo>
                    <a:pt x="4414345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A8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5"/>
            <p:cNvSpPr/>
            <p:nvPr/>
          </p:nvSpPr>
          <p:spPr>
            <a:xfrm>
              <a:off x="-536030" y="0"/>
              <a:ext cx="9842939" cy="6879021"/>
            </a:xfrm>
            <a:custGeom>
              <a:avLst/>
              <a:gdLst>
                <a:gd name="connsiteX0" fmla="*/ 0 w 10447283"/>
                <a:gd name="connsiteY0" fmla="*/ 0 h 6858000"/>
                <a:gd name="connsiteX1" fmla="*/ 10447283 w 10447283"/>
                <a:gd name="connsiteY1" fmla="*/ 0 h 6858000"/>
                <a:gd name="connsiteX2" fmla="*/ 10447283 w 10447283"/>
                <a:gd name="connsiteY2" fmla="*/ 6858000 h 6858000"/>
                <a:gd name="connsiteX3" fmla="*/ 0 w 10447283"/>
                <a:gd name="connsiteY3" fmla="*/ 6858000 h 6858000"/>
                <a:gd name="connsiteX4" fmla="*/ 0 w 10447283"/>
                <a:gd name="connsiteY4" fmla="*/ 0 h 6858000"/>
                <a:gd name="connsiteX0" fmla="*/ 0 w 10447283"/>
                <a:gd name="connsiteY0" fmla="*/ 0 h 6858000"/>
                <a:gd name="connsiteX1" fmla="*/ 10447283 w 10447283"/>
                <a:gd name="connsiteY1" fmla="*/ 0 h 6858000"/>
                <a:gd name="connsiteX2" fmla="*/ 4414345 w 10447283"/>
                <a:gd name="connsiteY2" fmla="*/ 6858000 h 6858000"/>
                <a:gd name="connsiteX3" fmla="*/ 0 w 10447283"/>
                <a:gd name="connsiteY3" fmla="*/ 6858000 h 6858000"/>
                <a:gd name="connsiteX4" fmla="*/ 0 w 10447283"/>
                <a:gd name="connsiteY4" fmla="*/ 0 h 6858000"/>
                <a:gd name="connsiteX0" fmla="*/ 0 w 10447283"/>
                <a:gd name="connsiteY0" fmla="*/ 0 h 6879021"/>
                <a:gd name="connsiteX1" fmla="*/ 10447283 w 10447283"/>
                <a:gd name="connsiteY1" fmla="*/ 0 h 6879021"/>
                <a:gd name="connsiteX2" fmla="*/ 4193628 w 10447283"/>
                <a:gd name="connsiteY2" fmla="*/ 6879021 h 6879021"/>
                <a:gd name="connsiteX3" fmla="*/ 0 w 10447283"/>
                <a:gd name="connsiteY3" fmla="*/ 6858000 h 6879021"/>
                <a:gd name="connsiteX4" fmla="*/ 0 w 10447283"/>
                <a:gd name="connsiteY4" fmla="*/ 0 h 6879021"/>
                <a:gd name="connsiteX0" fmla="*/ 0 w 10447283"/>
                <a:gd name="connsiteY0" fmla="*/ 0 h 6889531"/>
                <a:gd name="connsiteX1" fmla="*/ 10447283 w 10447283"/>
                <a:gd name="connsiteY1" fmla="*/ 0 h 6889531"/>
                <a:gd name="connsiteX2" fmla="*/ 4003981 w 10447283"/>
                <a:gd name="connsiteY2" fmla="*/ 6889531 h 6889531"/>
                <a:gd name="connsiteX3" fmla="*/ 0 w 10447283"/>
                <a:gd name="connsiteY3" fmla="*/ 6858000 h 6889531"/>
                <a:gd name="connsiteX4" fmla="*/ 0 w 10447283"/>
                <a:gd name="connsiteY4" fmla="*/ 0 h 6889531"/>
                <a:gd name="connsiteX0" fmla="*/ 0 w 10447283"/>
                <a:gd name="connsiteY0" fmla="*/ 0 h 6879021"/>
                <a:gd name="connsiteX1" fmla="*/ 10447283 w 10447283"/>
                <a:gd name="connsiteY1" fmla="*/ 0 h 6879021"/>
                <a:gd name="connsiteX2" fmla="*/ 3903580 w 10447283"/>
                <a:gd name="connsiteY2" fmla="*/ 6879021 h 6879021"/>
                <a:gd name="connsiteX3" fmla="*/ 0 w 10447283"/>
                <a:gd name="connsiteY3" fmla="*/ 6858000 h 6879021"/>
                <a:gd name="connsiteX4" fmla="*/ 0 w 10447283"/>
                <a:gd name="connsiteY4" fmla="*/ 0 h 687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47283" h="6879021">
                  <a:moveTo>
                    <a:pt x="0" y="0"/>
                  </a:moveTo>
                  <a:lnTo>
                    <a:pt x="10447283" y="0"/>
                  </a:lnTo>
                  <a:lnTo>
                    <a:pt x="3903580" y="6879021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65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타원 7"/>
          <p:cNvSpPr/>
          <p:nvPr/>
        </p:nvSpPr>
        <p:spPr>
          <a:xfrm>
            <a:off x="4430110" y="1763110"/>
            <a:ext cx="3331780" cy="3331780"/>
          </a:xfrm>
          <a:prstGeom prst="ellipse">
            <a:avLst/>
          </a:prstGeom>
          <a:solidFill>
            <a:srgbClr val="808080"/>
          </a:solidFill>
          <a:ln w="12700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34512" y="6177173"/>
            <a:ext cx="3353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이종호</a:t>
            </a:r>
            <a:r>
              <a:rPr lang="en-US" altLang="ko-KR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 </a:t>
            </a:r>
            <a:r>
              <a:rPr lang="ko-KR" altLang="en-US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황세연</a:t>
            </a:r>
            <a:r>
              <a:rPr lang="en-US" altLang="ko-KR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 </a:t>
            </a:r>
            <a:r>
              <a:rPr lang="ko-KR" altLang="en-US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홍은표</a:t>
            </a:r>
            <a:r>
              <a:rPr lang="en-US" altLang="ko-KR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 </a:t>
            </a:r>
            <a:r>
              <a:rPr lang="ko-KR" altLang="en-US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성하민</a:t>
            </a:r>
            <a:endParaRPr lang="ko-KR" altLang="en-US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87175" y="2980467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+mj-ea"/>
              </a:rPr>
              <a:t>주제 발표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86286" y="3650842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O&amp;Y</a:t>
            </a:r>
            <a:endParaRPr lang="ko-KR" altLang="en-US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760200" y="5346700"/>
            <a:ext cx="155115" cy="1181100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491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8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97" y="26826"/>
            <a:ext cx="537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31927" y="1673154"/>
            <a:ext cx="5118544" cy="33299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D0E0D4-C41A-43F5-A418-0EAEEFBB6D88}"/>
              </a:ext>
            </a:extLst>
          </p:cNvPr>
          <p:cNvSpPr txBox="1"/>
          <p:nvPr/>
        </p:nvSpPr>
        <p:spPr>
          <a:xfrm>
            <a:off x="283097" y="26826"/>
            <a:ext cx="6563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전자석을 이용한 점자 표현기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FC0C07-9D78-42C7-8C7D-69AD178A3D4C}"/>
              </a:ext>
            </a:extLst>
          </p:cNvPr>
          <p:cNvSpPr txBox="1"/>
          <p:nvPr/>
        </p:nvSpPr>
        <p:spPr>
          <a:xfrm>
            <a:off x="7603053" y="1152067"/>
            <a:ext cx="214994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되돌리기 버튼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AF8803-E605-462E-BEE9-FEE9203DC4AB}"/>
              </a:ext>
            </a:extLst>
          </p:cNvPr>
          <p:cNvSpPr txBox="1"/>
          <p:nvPr/>
        </p:nvSpPr>
        <p:spPr>
          <a:xfrm>
            <a:off x="5764536" y="1841777"/>
            <a:ext cx="584436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>
                <a:ea typeface="KoPub돋움체 Medium" panose="02020603020101020101"/>
              </a:rPr>
              <a:t>수신 중 글자를 표현하기 위해 큐에서 </a:t>
            </a:r>
            <a:r>
              <a:rPr lang="en-US" altLang="ko-KR" sz="1600" dirty="0">
                <a:ea typeface="KoPub돋움체 Medium" panose="02020603020101020101"/>
              </a:rPr>
              <a:t>deque </a:t>
            </a:r>
            <a:r>
              <a:rPr lang="ko-KR" altLang="en-US" sz="1600" dirty="0">
                <a:ea typeface="KoPub돋움체 Medium" panose="02020603020101020101"/>
              </a:rPr>
              <a:t>되었던</a:t>
            </a:r>
            <a:endParaRPr lang="en-US" altLang="ko-KR" sz="1600" dirty="0">
              <a:ea typeface="KoPub돋움체 Medium" panose="02020603020101020101"/>
            </a:endParaRPr>
          </a:p>
          <a:p>
            <a:r>
              <a:rPr lang="en-US" altLang="ko-KR" sz="1600" dirty="0">
                <a:ea typeface="KoPub돋움체 Medium" panose="02020603020101020101"/>
              </a:rPr>
              <a:t>     </a:t>
            </a:r>
            <a:r>
              <a:rPr lang="ko-KR" altLang="en-US" sz="1600" dirty="0">
                <a:ea typeface="KoPub돋움체 Medium" panose="02020603020101020101"/>
              </a:rPr>
              <a:t>글자는 리스트의 마지막에 삽입된다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</a:p>
          <a:p>
            <a:endParaRPr lang="en-US" altLang="ko-KR" sz="1600" dirty="0">
              <a:ea typeface="KoPub돋움체 Medium" panose="02020603020101020101"/>
            </a:endParaRPr>
          </a:p>
          <a:p>
            <a:pPr marL="342900" indent="-342900">
              <a:buAutoNum type="arabicPeriod" startAt="2"/>
            </a:pPr>
            <a:r>
              <a:rPr lang="ko-KR" altLang="en-US" sz="1600" dirty="0">
                <a:ea typeface="KoPub돋움체 Medium" panose="02020603020101020101"/>
              </a:rPr>
              <a:t>되돌리기 버튼을 누르면 리스트의 마지막 글자를 </a:t>
            </a:r>
            <a:r>
              <a:rPr lang="en-US" altLang="ko-KR" sz="1600" dirty="0">
                <a:ea typeface="KoPub돋움체 Medium" panose="02020603020101020101"/>
              </a:rPr>
              <a:t>pop</a:t>
            </a:r>
            <a:r>
              <a:rPr lang="ko-KR" altLang="en-US" sz="1600" dirty="0">
                <a:ea typeface="KoPub돋움체 Medium" panose="02020603020101020101"/>
              </a:rPr>
              <a:t>하여 출력한다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</a:p>
          <a:p>
            <a:endParaRPr lang="en-US" altLang="ko-KR" sz="1600" dirty="0">
              <a:ea typeface="KoPub돋움체 Medium" panose="02020603020101020101"/>
            </a:endParaRPr>
          </a:p>
          <a:p>
            <a:pPr marL="342900" indent="-342900">
              <a:buAutoNum type="arabicPeriod" startAt="3"/>
            </a:pPr>
            <a:r>
              <a:rPr lang="ko-KR" altLang="en-US" sz="1600" dirty="0">
                <a:ea typeface="KoPub돋움체 Medium" panose="02020603020101020101"/>
              </a:rPr>
              <a:t>글자를 읽고 전송 버튼을 누르면 그 글자는 다시 리스트 </a:t>
            </a:r>
            <a:endParaRPr lang="en-US" altLang="ko-KR" sz="1600" dirty="0">
              <a:ea typeface="KoPub돋움체 Medium" panose="02020603020101020101"/>
            </a:endParaRPr>
          </a:p>
          <a:p>
            <a:r>
              <a:rPr lang="ko-KR" altLang="en-US" sz="1600" dirty="0">
                <a:ea typeface="KoPub돋움체 Medium" panose="02020603020101020101"/>
              </a:rPr>
              <a:t>     마지막에 삽입된다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E261C5-4991-4594-A34E-B71220BD785A}"/>
              </a:ext>
            </a:extLst>
          </p:cNvPr>
          <p:cNvSpPr txBox="1"/>
          <p:nvPr/>
        </p:nvSpPr>
        <p:spPr>
          <a:xfrm>
            <a:off x="6853648" y="4975516"/>
            <a:ext cx="36487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ko-KR" sz="1600" dirty="0"/>
              <a:t>리스트의 총 길이는 </a:t>
            </a:r>
            <a:r>
              <a:rPr lang="en-US" altLang="ko-KR" sz="1600" dirty="0"/>
              <a:t>5</a:t>
            </a:r>
            <a:r>
              <a:rPr lang="ko-KR" altLang="ko-KR" sz="1600" dirty="0"/>
              <a:t>를 넘지 못</a:t>
            </a:r>
            <a:r>
              <a:rPr lang="ko-KR" altLang="en-US" sz="1600" dirty="0"/>
              <a:t>한다</a:t>
            </a:r>
            <a:r>
              <a:rPr lang="en-US" altLang="ko-KR" sz="1600" dirty="0"/>
              <a:t>. </a:t>
            </a:r>
            <a:endParaRPr lang="ko-KR" altLang="ko-KR" sz="1600" dirty="0">
              <a:latin typeface="+mj-lt"/>
              <a:ea typeface="KoPub돋움체 Medium" panose="02020603020101020101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FF53314-DA84-4C81-BA48-F897A341A46D}"/>
              </a:ext>
            </a:extLst>
          </p:cNvPr>
          <p:cNvSpPr txBox="1"/>
          <p:nvPr/>
        </p:nvSpPr>
        <p:spPr>
          <a:xfrm>
            <a:off x="7731293" y="4360094"/>
            <a:ext cx="189346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중요 포인트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291765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1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77456" y="2094578"/>
            <a:ext cx="5118544" cy="33299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325338" y="2316965"/>
            <a:ext cx="3618298" cy="83099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캠퍼스 내 배달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(ex.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음식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책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서류 등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)</a:t>
            </a: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52301" y="1694468"/>
            <a:ext cx="1636987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사용 대상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FBF7CD-EB48-4E95-9365-18E45C746C82}"/>
              </a:ext>
            </a:extLst>
          </p:cNvPr>
          <p:cNvSpPr txBox="1"/>
          <p:nvPr/>
        </p:nvSpPr>
        <p:spPr>
          <a:xfrm>
            <a:off x="7325338" y="4027184"/>
            <a:ext cx="463780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인건비 절감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(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장기적인 인건비보다 저렴하다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.)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간단한 심부름 기능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520245-9611-4BD6-BF96-551D92E99E10}"/>
              </a:ext>
            </a:extLst>
          </p:cNvPr>
          <p:cNvSpPr txBox="1"/>
          <p:nvPr/>
        </p:nvSpPr>
        <p:spPr>
          <a:xfrm>
            <a:off x="8225423" y="3370350"/>
            <a:ext cx="1290739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필요성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C7E63C-EE9E-4B98-A4DB-F93E646718B1}"/>
              </a:ext>
            </a:extLst>
          </p:cNvPr>
          <p:cNvSpPr txBox="1"/>
          <p:nvPr/>
        </p:nvSpPr>
        <p:spPr>
          <a:xfrm>
            <a:off x="283097" y="26826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키위봇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4004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2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3AAD754-A91E-42C9-BF4B-C0F88AF3DDCE}"/>
              </a:ext>
            </a:extLst>
          </p:cNvPr>
          <p:cNvSpPr txBox="1"/>
          <p:nvPr/>
        </p:nvSpPr>
        <p:spPr>
          <a:xfrm>
            <a:off x="2049262" y="1582566"/>
            <a:ext cx="82721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ko-KR" sz="1600" dirty="0">
                <a:latin typeface="+mj-lt"/>
                <a:ea typeface="KoPub돋움체 Medium" panose="02020603020101020101"/>
              </a:rPr>
              <a:t>이미 키위캠퍼스에서 개발한 </a:t>
            </a:r>
            <a:r>
              <a:rPr lang="ko-KR" altLang="ko-KR" sz="1600" dirty="0" err="1">
                <a:latin typeface="+mj-lt"/>
                <a:ea typeface="KoPub돋움체 Medium" panose="02020603020101020101"/>
              </a:rPr>
              <a:t>키위봇은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 19</a:t>
            </a:r>
            <a:r>
              <a:rPr lang="ko-KR" altLang="ko-KR" sz="1600" dirty="0">
                <a:latin typeface="+mj-lt"/>
                <a:ea typeface="KoPub돋움체 Medium" panose="02020603020101020101"/>
              </a:rPr>
              <a:t>년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 6</a:t>
            </a:r>
            <a:r>
              <a:rPr lang="ko-KR" altLang="ko-KR" sz="1600" dirty="0">
                <a:latin typeface="+mj-lt"/>
                <a:ea typeface="KoPub돋움체 Medium" panose="02020603020101020101"/>
              </a:rPr>
              <a:t>월까지 약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 20</a:t>
            </a:r>
            <a:r>
              <a:rPr lang="ko-KR" altLang="ko-KR" sz="1600" dirty="0">
                <a:latin typeface="+mj-lt"/>
                <a:ea typeface="KoPub돋움체 Medium" panose="02020603020101020101"/>
              </a:rPr>
              <a:t>만달러의 매출을 올렸다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.</a:t>
            </a: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143CBCA-A041-43AD-B234-B9C0E87E135E}"/>
              </a:ext>
            </a:extLst>
          </p:cNvPr>
          <p:cNvSpPr txBox="1"/>
          <p:nvPr/>
        </p:nvSpPr>
        <p:spPr>
          <a:xfrm>
            <a:off x="5714240" y="935597"/>
            <a:ext cx="980908" cy="403757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자료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D225925-655E-48A0-8AC9-167E9177ABF2}"/>
              </a:ext>
            </a:extLst>
          </p:cNvPr>
          <p:cNvSpPr txBox="1"/>
          <p:nvPr/>
        </p:nvSpPr>
        <p:spPr>
          <a:xfrm>
            <a:off x="2063876" y="3006980"/>
            <a:ext cx="828163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600" dirty="0">
                <a:latin typeface="+mj-lt"/>
                <a:ea typeface="KoPub돋움체 Medium" panose="02020603020101020101"/>
              </a:rPr>
              <a:t>전후방 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6</a:t>
            </a:r>
            <a:r>
              <a:rPr lang="ko-KR" altLang="en-US" sz="1600" dirty="0">
                <a:latin typeface="+mj-lt"/>
                <a:ea typeface="KoPub돋움체 Medium" panose="02020603020101020101"/>
              </a:rPr>
              <a:t>개의 카메라 설치</a:t>
            </a:r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라이다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(Lidar :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레이저 반사광을 이용해 거리 등을 측정하는 센서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)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를 장착하여 주변 대상과 거리 측정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GPS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로 </a:t>
            </a: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지형지물이나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 건물위치 데이터를 갖추고 있다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.(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다만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,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최대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10m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정도의 오차가 있다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.)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ROS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기반의 여러가지 드라이브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, </a:t>
            </a:r>
            <a:r>
              <a:rPr lang="en-US" altLang="ko-KR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Tensorflow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딥러닝을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 위한 </a:t>
            </a:r>
            <a:r>
              <a:rPr lang="en-US" altLang="ko-KR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jetson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 tx2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보드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배터리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6CD052-0B60-4192-8623-A298D81D57BE}"/>
              </a:ext>
            </a:extLst>
          </p:cNvPr>
          <p:cNvSpPr txBox="1"/>
          <p:nvPr/>
        </p:nvSpPr>
        <p:spPr>
          <a:xfrm>
            <a:off x="4637532" y="2360942"/>
            <a:ext cx="2752677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기존 </a:t>
            </a:r>
            <a:r>
              <a:rPr lang="ko-KR" altLang="en-US" sz="20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키위봇의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구성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EAD83C-196E-4076-9840-F4B222ED41BF}"/>
              </a:ext>
            </a:extLst>
          </p:cNvPr>
          <p:cNvSpPr txBox="1"/>
          <p:nvPr/>
        </p:nvSpPr>
        <p:spPr>
          <a:xfrm>
            <a:off x="283097" y="26826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키위봇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3676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3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97" y="26826"/>
            <a:ext cx="537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19465" y="2262624"/>
            <a:ext cx="520366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Open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영상인식 라이브러리인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OpenCV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를 이용하여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화면에서 흑백을 구분한 뒤 소실점을 그려 </a:t>
            </a: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조향을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조절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207338" y="1619308"/>
            <a:ext cx="3627917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OpenCV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를 이용한 차선인식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FBF7CD-EB48-4E95-9365-18E45C746C82}"/>
              </a:ext>
            </a:extLst>
          </p:cNvPr>
          <p:cNvSpPr txBox="1"/>
          <p:nvPr/>
        </p:nvSpPr>
        <p:spPr>
          <a:xfrm>
            <a:off x="6383398" y="4220612"/>
            <a:ext cx="58086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라즈베리파이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혹은 </a:t>
            </a: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라떼판다를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이용한 실시간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고속 영상처리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교차로 인식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F2E3B5-C09A-D747-BD85-F381C595B622}"/>
              </a:ext>
            </a:extLst>
          </p:cNvPr>
          <p:cNvSpPr txBox="1"/>
          <p:nvPr/>
        </p:nvSpPr>
        <p:spPr>
          <a:xfrm>
            <a:off x="8074563" y="3667670"/>
            <a:ext cx="189346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중요 포인트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]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993B4A7-C2B2-464E-8A67-DB0F9B6A5600}"/>
              </a:ext>
            </a:extLst>
          </p:cNvPr>
          <p:cNvSpPr/>
          <p:nvPr/>
        </p:nvSpPr>
        <p:spPr>
          <a:xfrm>
            <a:off x="532799" y="1619308"/>
            <a:ext cx="5275804" cy="376234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590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9A8779-B4D2-46B5-B7B3-5993A616F07F}"/>
              </a:ext>
            </a:extLst>
          </p:cNvPr>
          <p:cNvSpPr txBox="1"/>
          <p:nvPr/>
        </p:nvSpPr>
        <p:spPr>
          <a:xfrm>
            <a:off x="283097" y="26826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키위봇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6260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4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97" y="26826"/>
            <a:ext cx="537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327177" y="2175600"/>
            <a:ext cx="528401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고성능 초음파 센서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인텔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a typeface="KoPub돋움체 Medium" panose="02020603020101020101" pitchFamily="18" charset="-127"/>
              </a:rPr>
              <a:t>RealSense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카메라를 이용하여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</a:t>
            </a:r>
          </a:p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사물의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depth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를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파악하고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해당 사물과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충돌위험거리시 정지 혹은 우회 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592835" y="1532284"/>
            <a:ext cx="2752677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장애물 감지 및 우회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FBF7CD-EB48-4E95-9365-18E45C746C82}"/>
              </a:ext>
            </a:extLst>
          </p:cNvPr>
          <p:cNvSpPr txBox="1"/>
          <p:nvPr/>
        </p:nvSpPr>
        <p:spPr>
          <a:xfrm>
            <a:off x="6335273" y="4614709"/>
            <a:ext cx="56010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RealSense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카메라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SDK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활용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초음파 센서 및 인텔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RealSense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카메라로 위험 거리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    교차 검증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F2E3B5-C09A-D747-BD85-F381C595B622}"/>
              </a:ext>
            </a:extLst>
          </p:cNvPr>
          <p:cNvSpPr txBox="1"/>
          <p:nvPr/>
        </p:nvSpPr>
        <p:spPr>
          <a:xfrm>
            <a:off x="8022440" y="3930434"/>
            <a:ext cx="189346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중요 포인트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]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701EF4A-60F7-0641-9829-51AF447AEB1F}"/>
              </a:ext>
            </a:extLst>
          </p:cNvPr>
          <p:cNvSpPr/>
          <p:nvPr/>
        </p:nvSpPr>
        <p:spPr>
          <a:xfrm>
            <a:off x="588908" y="1532284"/>
            <a:ext cx="5275916" cy="397697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4094D9-3A1F-43C1-AB81-6F8440E95CAA}"/>
              </a:ext>
            </a:extLst>
          </p:cNvPr>
          <p:cNvSpPr txBox="1"/>
          <p:nvPr/>
        </p:nvSpPr>
        <p:spPr>
          <a:xfrm>
            <a:off x="283097" y="26826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키위봇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7660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5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29048" y="2319459"/>
            <a:ext cx="40751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GPS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의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x, y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값과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API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로 현재 자신의 위치를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인식 후 목적지까지 맵 생성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536667" y="1676143"/>
            <a:ext cx="4459875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카카오 맵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API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와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GPS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를 이용한 주행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FBF7CD-EB48-4E95-9365-18E45C746C82}"/>
              </a:ext>
            </a:extLst>
          </p:cNvPr>
          <p:cNvSpPr txBox="1"/>
          <p:nvPr/>
        </p:nvSpPr>
        <p:spPr>
          <a:xfrm>
            <a:off x="6128702" y="4076091"/>
            <a:ext cx="571182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차선 인식을 고려한 </a:t>
            </a: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조향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 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API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통신을 위한 무선 고속 인터넷 활용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우선순위 큐를 활용한 차선 인식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코스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장애물 우회 </a:t>
            </a: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조향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F2E3B5-C09A-D747-BD85-F381C595B622}"/>
              </a:ext>
            </a:extLst>
          </p:cNvPr>
          <p:cNvSpPr txBox="1"/>
          <p:nvPr/>
        </p:nvSpPr>
        <p:spPr>
          <a:xfrm>
            <a:off x="7819867" y="3473045"/>
            <a:ext cx="189346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중요 포인트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]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917A682-5CA3-574C-96CB-BBAE7E9EE1DC}"/>
              </a:ext>
            </a:extLst>
          </p:cNvPr>
          <p:cNvSpPr/>
          <p:nvPr/>
        </p:nvSpPr>
        <p:spPr>
          <a:xfrm>
            <a:off x="551760" y="1676143"/>
            <a:ext cx="4869138" cy="2769712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297DAE-CB72-41A0-95DC-DB1F82B5E912}"/>
              </a:ext>
            </a:extLst>
          </p:cNvPr>
          <p:cNvSpPr txBox="1"/>
          <p:nvPr/>
        </p:nvSpPr>
        <p:spPr>
          <a:xfrm>
            <a:off x="283097" y="26826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키위봇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4492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6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3AAD754-A91E-42C9-BF4B-C0F88AF3DDCE}"/>
              </a:ext>
            </a:extLst>
          </p:cNvPr>
          <p:cNvSpPr txBox="1"/>
          <p:nvPr/>
        </p:nvSpPr>
        <p:spPr>
          <a:xfrm>
            <a:off x="2049261" y="2783501"/>
            <a:ext cx="827218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외부 의존성 없이 작동하는 웹 서버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(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로봇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서버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클라이언트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(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앱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)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끼리 안정적인 통신을 어떻게 구현할 것인가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딥러닝을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어떻게 구현할 것인가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키위봇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차체의 안정성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(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넘어짐 등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143CBCA-A041-43AD-B234-B9C0E87E135E}"/>
              </a:ext>
            </a:extLst>
          </p:cNvPr>
          <p:cNvSpPr txBox="1"/>
          <p:nvPr/>
        </p:nvSpPr>
        <p:spPr>
          <a:xfrm>
            <a:off x="4116432" y="1858508"/>
            <a:ext cx="4137844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기술적인 면에서 고려할 점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90A1D3-49AD-4DE5-95DD-66328B7DA7DE}"/>
              </a:ext>
            </a:extLst>
          </p:cNvPr>
          <p:cNvSpPr txBox="1"/>
          <p:nvPr/>
        </p:nvSpPr>
        <p:spPr>
          <a:xfrm>
            <a:off x="283097" y="26826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키위봇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01883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-903889" y="0"/>
            <a:ext cx="10447283" cy="6879021"/>
            <a:chOff x="-903889" y="0"/>
            <a:chExt cx="10447283" cy="6879021"/>
          </a:xfrm>
        </p:grpSpPr>
        <p:sp>
          <p:nvSpPr>
            <p:cNvPr id="6" name="직사각형 5"/>
            <p:cNvSpPr/>
            <p:nvPr/>
          </p:nvSpPr>
          <p:spPr>
            <a:xfrm>
              <a:off x="-903889" y="0"/>
              <a:ext cx="10447283" cy="6858000"/>
            </a:xfrm>
            <a:custGeom>
              <a:avLst/>
              <a:gdLst>
                <a:gd name="connsiteX0" fmla="*/ 0 w 10447283"/>
                <a:gd name="connsiteY0" fmla="*/ 0 h 6858000"/>
                <a:gd name="connsiteX1" fmla="*/ 10447283 w 10447283"/>
                <a:gd name="connsiteY1" fmla="*/ 0 h 6858000"/>
                <a:gd name="connsiteX2" fmla="*/ 10447283 w 10447283"/>
                <a:gd name="connsiteY2" fmla="*/ 6858000 h 6858000"/>
                <a:gd name="connsiteX3" fmla="*/ 0 w 10447283"/>
                <a:gd name="connsiteY3" fmla="*/ 6858000 h 6858000"/>
                <a:gd name="connsiteX4" fmla="*/ 0 w 10447283"/>
                <a:gd name="connsiteY4" fmla="*/ 0 h 6858000"/>
                <a:gd name="connsiteX0" fmla="*/ 0 w 10447283"/>
                <a:gd name="connsiteY0" fmla="*/ 0 h 6858000"/>
                <a:gd name="connsiteX1" fmla="*/ 10447283 w 10447283"/>
                <a:gd name="connsiteY1" fmla="*/ 0 h 6858000"/>
                <a:gd name="connsiteX2" fmla="*/ 4414345 w 10447283"/>
                <a:gd name="connsiteY2" fmla="*/ 6858000 h 6858000"/>
                <a:gd name="connsiteX3" fmla="*/ 0 w 10447283"/>
                <a:gd name="connsiteY3" fmla="*/ 6858000 h 6858000"/>
                <a:gd name="connsiteX4" fmla="*/ 0 w 10447283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47283" h="6858000">
                  <a:moveTo>
                    <a:pt x="0" y="0"/>
                  </a:moveTo>
                  <a:lnTo>
                    <a:pt x="10447283" y="0"/>
                  </a:lnTo>
                  <a:lnTo>
                    <a:pt x="4414345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9A8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5"/>
            <p:cNvSpPr/>
            <p:nvPr/>
          </p:nvSpPr>
          <p:spPr>
            <a:xfrm>
              <a:off x="-536030" y="0"/>
              <a:ext cx="9842939" cy="6879021"/>
            </a:xfrm>
            <a:custGeom>
              <a:avLst/>
              <a:gdLst>
                <a:gd name="connsiteX0" fmla="*/ 0 w 10447283"/>
                <a:gd name="connsiteY0" fmla="*/ 0 h 6858000"/>
                <a:gd name="connsiteX1" fmla="*/ 10447283 w 10447283"/>
                <a:gd name="connsiteY1" fmla="*/ 0 h 6858000"/>
                <a:gd name="connsiteX2" fmla="*/ 10447283 w 10447283"/>
                <a:gd name="connsiteY2" fmla="*/ 6858000 h 6858000"/>
                <a:gd name="connsiteX3" fmla="*/ 0 w 10447283"/>
                <a:gd name="connsiteY3" fmla="*/ 6858000 h 6858000"/>
                <a:gd name="connsiteX4" fmla="*/ 0 w 10447283"/>
                <a:gd name="connsiteY4" fmla="*/ 0 h 6858000"/>
                <a:gd name="connsiteX0" fmla="*/ 0 w 10447283"/>
                <a:gd name="connsiteY0" fmla="*/ 0 h 6858000"/>
                <a:gd name="connsiteX1" fmla="*/ 10447283 w 10447283"/>
                <a:gd name="connsiteY1" fmla="*/ 0 h 6858000"/>
                <a:gd name="connsiteX2" fmla="*/ 4414345 w 10447283"/>
                <a:gd name="connsiteY2" fmla="*/ 6858000 h 6858000"/>
                <a:gd name="connsiteX3" fmla="*/ 0 w 10447283"/>
                <a:gd name="connsiteY3" fmla="*/ 6858000 h 6858000"/>
                <a:gd name="connsiteX4" fmla="*/ 0 w 10447283"/>
                <a:gd name="connsiteY4" fmla="*/ 0 h 6858000"/>
                <a:gd name="connsiteX0" fmla="*/ 0 w 10447283"/>
                <a:gd name="connsiteY0" fmla="*/ 0 h 6879021"/>
                <a:gd name="connsiteX1" fmla="*/ 10447283 w 10447283"/>
                <a:gd name="connsiteY1" fmla="*/ 0 h 6879021"/>
                <a:gd name="connsiteX2" fmla="*/ 4193628 w 10447283"/>
                <a:gd name="connsiteY2" fmla="*/ 6879021 h 6879021"/>
                <a:gd name="connsiteX3" fmla="*/ 0 w 10447283"/>
                <a:gd name="connsiteY3" fmla="*/ 6858000 h 6879021"/>
                <a:gd name="connsiteX4" fmla="*/ 0 w 10447283"/>
                <a:gd name="connsiteY4" fmla="*/ 0 h 6879021"/>
                <a:gd name="connsiteX0" fmla="*/ 0 w 10447283"/>
                <a:gd name="connsiteY0" fmla="*/ 0 h 6889531"/>
                <a:gd name="connsiteX1" fmla="*/ 10447283 w 10447283"/>
                <a:gd name="connsiteY1" fmla="*/ 0 h 6889531"/>
                <a:gd name="connsiteX2" fmla="*/ 4003981 w 10447283"/>
                <a:gd name="connsiteY2" fmla="*/ 6889531 h 6889531"/>
                <a:gd name="connsiteX3" fmla="*/ 0 w 10447283"/>
                <a:gd name="connsiteY3" fmla="*/ 6858000 h 6889531"/>
                <a:gd name="connsiteX4" fmla="*/ 0 w 10447283"/>
                <a:gd name="connsiteY4" fmla="*/ 0 h 6889531"/>
                <a:gd name="connsiteX0" fmla="*/ 0 w 10447283"/>
                <a:gd name="connsiteY0" fmla="*/ 0 h 6879021"/>
                <a:gd name="connsiteX1" fmla="*/ 10447283 w 10447283"/>
                <a:gd name="connsiteY1" fmla="*/ 0 h 6879021"/>
                <a:gd name="connsiteX2" fmla="*/ 3903580 w 10447283"/>
                <a:gd name="connsiteY2" fmla="*/ 6879021 h 6879021"/>
                <a:gd name="connsiteX3" fmla="*/ 0 w 10447283"/>
                <a:gd name="connsiteY3" fmla="*/ 6858000 h 6879021"/>
                <a:gd name="connsiteX4" fmla="*/ 0 w 10447283"/>
                <a:gd name="connsiteY4" fmla="*/ 0 h 687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47283" h="6879021">
                  <a:moveTo>
                    <a:pt x="0" y="0"/>
                  </a:moveTo>
                  <a:lnTo>
                    <a:pt x="10447283" y="0"/>
                  </a:lnTo>
                  <a:lnTo>
                    <a:pt x="3903580" y="6879021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65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타원 7"/>
          <p:cNvSpPr/>
          <p:nvPr/>
        </p:nvSpPr>
        <p:spPr>
          <a:xfrm>
            <a:off x="4430110" y="1763110"/>
            <a:ext cx="3331780" cy="3331780"/>
          </a:xfrm>
          <a:prstGeom prst="ellipse">
            <a:avLst/>
          </a:prstGeom>
          <a:solidFill>
            <a:srgbClr val="808080"/>
          </a:solidFill>
          <a:ln w="12700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61288" y="2980467"/>
            <a:ext cx="3069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THAKN YOU</a:t>
            </a:r>
            <a:endParaRPr lang="ko-KR" altLang="en-US" sz="40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39413" y="365084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i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감사합니다</a:t>
            </a:r>
            <a:r>
              <a:rPr lang="en-US" altLang="ko-KR" i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.</a:t>
            </a:r>
            <a:endParaRPr lang="ko-KR" altLang="en-US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7118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981200"/>
            <a:ext cx="12192000" cy="4876800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0" y="2311226"/>
            <a:ext cx="12192000" cy="4559300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4" name="이등변 삼각형 3"/>
          <p:cNvSpPr/>
          <p:nvPr/>
        </p:nvSpPr>
        <p:spPr>
          <a:xfrm flipV="1">
            <a:off x="0" y="1975944"/>
            <a:ext cx="330200" cy="284655"/>
          </a:xfrm>
          <a:prstGeom prst="triangle">
            <a:avLst>
              <a:gd name="adj" fmla="val 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5182" y="1508141"/>
            <a:ext cx="156055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dirty="0">
                <a:gradFill>
                  <a:gsLst>
                    <a:gs pos="0">
                      <a:srgbClr val="79A8B2"/>
                    </a:gs>
                    <a:gs pos="100000">
                      <a:srgbClr val="79A8B2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INDEX</a:t>
            </a:r>
            <a:endParaRPr lang="ko-KR" altLang="en-US" sz="3500" b="1" dirty="0">
              <a:gradFill>
                <a:gsLst>
                  <a:gs pos="0">
                    <a:srgbClr val="79A8B2"/>
                  </a:gs>
                  <a:gs pos="100000">
                    <a:srgbClr val="79A8B2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26720" y="3056235"/>
            <a:ext cx="420499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gradFill>
                  <a:gsLst>
                    <a:gs pos="0">
                      <a:srgbClr val="40656B"/>
                    </a:gs>
                    <a:gs pos="100000">
                      <a:srgbClr val="40656B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전자석을 이용한 점자 </a:t>
            </a:r>
            <a:r>
              <a:rPr lang="ko-KR" altLang="en-US" sz="2400" b="1" dirty="0" err="1">
                <a:gradFill>
                  <a:gsLst>
                    <a:gs pos="0">
                      <a:srgbClr val="40656B"/>
                    </a:gs>
                    <a:gs pos="100000">
                      <a:srgbClr val="40656B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표현기</a:t>
            </a:r>
            <a:endParaRPr lang="ko-KR" altLang="en-US" sz="2400" b="1" dirty="0">
              <a:gradFill>
                <a:gsLst>
                  <a:gs pos="0">
                    <a:srgbClr val="40656B"/>
                  </a:gs>
                  <a:gs pos="100000">
                    <a:srgbClr val="40656B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514909" y="3056235"/>
            <a:ext cx="1107996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err="1">
                <a:gradFill>
                  <a:gsLst>
                    <a:gs pos="0">
                      <a:srgbClr val="40656B"/>
                    </a:gs>
                    <a:gs pos="100000">
                      <a:srgbClr val="40656B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키위봇</a:t>
            </a:r>
            <a:endParaRPr lang="ko-KR" altLang="en-US" sz="2400" b="1" dirty="0">
              <a:gradFill>
                <a:gsLst>
                  <a:gs pos="0">
                    <a:srgbClr val="40656B"/>
                  </a:gs>
                  <a:gs pos="100000">
                    <a:srgbClr val="40656B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60095" y="3644900"/>
            <a:ext cx="2738250" cy="2220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제품 설명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사용 대상과 필요성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기존에 있던 제품과 문제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제품 구현 설계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971489" y="3644900"/>
            <a:ext cx="2194833" cy="1666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제품 설명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사용 대상과 필요성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기능 설명</a:t>
            </a:r>
          </a:p>
        </p:txBody>
      </p:sp>
    </p:spTree>
    <p:extLst>
      <p:ext uri="{BB962C8B-B14F-4D97-AF65-F5344CB8AC3E}">
        <p14:creationId xmlns:p14="http://schemas.microsoft.com/office/powerpoint/2010/main" val="878024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1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97" y="26826"/>
            <a:ext cx="6563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전자석을 이용한 점자 표현기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052175" y="2477212"/>
            <a:ext cx="4551164" cy="261384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30704F-7AF2-4761-9080-FC5A0C06E19D}"/>
              </a:ext>
            </a:extLst>
          </p:cNvPr>
          <p:cNvSpPr txBox="1"/>
          <p:nvPr/>
        </p:nvSpPr>
        <p:spPr>
          <a:xfrm>
            <a:off x="6164759" y="2344051"/>
            <a:ext cx="5203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음성인식과 텍스트를 점자로 변환 및 역으로 변환하여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비장애인과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장애인이 소통할 수 있는 기계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80219E-1ADC-438E-B764-B3E95D5FCCEC}"/>
              </a:ext>
            </a:extLst>
          </p:cNvPr>
          <p:cNvSpPr txBox="1"/>
          <p:nvPr/>
        </p:nvSpPr>
        <p:spPr>
          <a:xfrm>
            <a:off x="7948101" y="1676143"/>
            <a:ext cx="1636987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제품 설명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D02430-F065-4D79-8AE6-34D2BEF7F420}"/>
              </a:ext>
            </a:extLst>
          </p:cNvPr>
          <p:cNvSpPr txBox="1"/>
          <p:nvPr/>
        </p:nvSpPr>
        <p:spPr>
          <a:xfrm>
            <a:off x="8804225" y="3614858"/>
            <a:ext cx="2295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F3D7FC-18A9-44C9-9338-4B5DB5B7C69A}"/>
              </a:ext>
            </a:extLst>
          </p:cNvPr>
          <p:cNvSpPr txBox="1"/>
          <p:nvPr/>
        </p:nvSpPr>
        <p:spPr>
          <a:xfrm>
            <a:off x="6337043" y="4422079"/>
            <a:ext cx="49343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음성인식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텍스트를 점자로 출력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되돌리기 버튼을 통해 텍스트 앞 뒤로 점자 출력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해당 기기를 입력장치로 사용가능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05331F9-012D-44F6-934C-F01A3E4EC52F}"/>
              </a:ext>
            </a:extLst>
          </p:cNvPr>
          <p:cNvSpPr txBox="1"/>
          <p:nvPr/>
        </p:nvSpPr>
        <p:spPr>
          <a:xfrm>
            <a:off x="7948101" y="3749492"/>
            <a:ext cx="1636987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제품 기능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565137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2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97" y="26826"/>
            <a:ext cx="537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77456" y="1543006"/>
            <a:ext cx="5118544" cy="33299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989355" y="2516320"/>
            <a:ext cx="4035079" cy="83099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시각 장애인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청각 장애인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, 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시청각 장애인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013032" y="1894925"/>
            <a:ext cx="163698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사용 대상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FBF7CD-EB48-4E95-9365-18E45C746C82}"/>
              </a:ext>
            </a:extLst>
          </p:cNvPr>
          <p:cNvSpPr txBox="1"/>
          <p:nvPr/>
        </p:nvSpPr>
        <p:spPr>
          <a:xfrm>
            <a:off x="6989355" y="4457424"/>
            <a:ext cx="40430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sz="1600" dirty="0">
                <a:latin typeface="+mj-lt"/>
                <a:ea typeface="KoPub돋움체 Medium" panose="02020603020101020101"/>
              </a:rPr>
              <a:t>장애인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-</a:t>
            </a:r>
            <a:r>
              <a:rPr lang="ko-KR" altLang="ko-KR" sz="1600" dirty="0">
                <a:latin typeface="+mj-lt"/>
                <a:ea typeface="KoPub돋움체 Medium" panose="02020603020101020101"/>
              </a:rPr>
              <a:t>비장애인간의 원활한 의사소통</a:t>
            </a:r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pPr marL="342900" indent="-342900">
              <a:buAutoNum type="arabicPeriod"/>
            </a:pPr>
            <a:endParaRPr lang="ko-KR" altLang="ko-KR" sz="1600" dirty="0">
              <a:latin typeface="+mj-lt"/>
              <a:ea typeface="KoPub돋움체 Medium" panose="02020603020101020101"/>
            </a:endParaRPr>
          </a:p>
          <a:p>
            <a:r>
              <a:rPr lang="en-US" altLang="ko-KR" sz="1600" dirty="0">
                <a:latin typeface="+mj-lt"/>
                <a:ea typeface="KoPub돋움체 Medium" panose="02020603020101020101"/>
              </a:rPr>
              <a:t>2.   </a:t>
            </a:r>
            <a:r>
              <a:rPr lang="ko-KR" altLang="ko-KR" sz="1600" dirty="0">
                <a:latin typeface="+mj-lt"/>
                <a:ea typeface="KoPub돋움체 Medium" panose="02020603020101020101"/>
              </a:rPr>
              <a:t>장애인 사회진출 지지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520245-9611-4BD6-BF96-551D92E99E10}"/>
              </a:ext>
            </a:extLst>
          </p:cNvPr>
          <p:cNvSpPr txBox="1"/>
          <p:nvPr/>
        </p:nvSpPr>
        <p:spPr>
          <a:xfrm>
            <a:off x="8186156" y="3789035"/>
            <a:ext cx="1290739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필요성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D0E0D4-C41A-43F5-A418-0EAEEFBB6D88}"/>
              </a:ext>
            </a:extLst>
          </p:cNvPr>
          <p:cNvSpPr txBox="1"/>
          <p:nvPr/>
        </p:nvSpPr>
        <p:spPr>
          <a:xfrm>
            <a:off x="283097" y="26826"/>
            <a:ext cx="6563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전자석을 이용한 점자 표현기</a:t>
            </a:r>
          </a:p>
        </p:txBody>
      </p:sp>
    </p:spTree>
    <p:extLst>
      <p:ext uri="{BB962C8B-B14F-4D97-AF65-F5344CB8AC3E}">
        <p14:creationId xmlns:p14="http://schemas.microsoft.com/office/powerpoint/2010/main" val="2178007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93267" y="-60856"/>
            <a:ext cx="5309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3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97" y="26826"/>
            <a:ext cx="537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083667" y="1660244"/>
            <a:ext cx="3093221" cy="3185278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640491" y="5236272"/>
            <a:ext cx="16161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한소네</a:t>
            </a:r>
            <a:r>
              <a:rPr lang="en-US" altLang="ko-KR" sz="1600" b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5</a:t>
            </a:r>
          </a:p>
          <a:p>
            <a:pPr algn="ctr"/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  <a:p>
            <a:pPr algn="ctr"/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5,800,000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원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42B8E80-6829-4248-AC58-4D5443614C49}"/>
              </a:ext>
            </a:extLst>
          </p:cNvPr>
          <p:cNvSpPr txBox="1"/>
          <p:nvPr/>
        </p:nvSpPr>
        <p:spPr>
          <a:xfrm>
            <a:off x="283097" y="26826"/>
            <a:ext cx="6563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전자석을 이용한 점자 표현기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2D2ED9-668F-4527-8008-74084904B3F7}"/>
              </a:ext>
            </a:extLst>
          </p:cNvPr>
          <p:cNvSpPr txBox="1"/>
          <p:nvPr/>
        </p:nvSpPr>
        <p:spPr>
          <a:xfrm>
            <a:off x="294739" y="967483"/>
            <a:ext cx="2496197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기존에 있던 제품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B34B311-B0D9-4034-9634-8868FC6EC263}"/>
              </a:ext>
            </a:extLst>
          </p:cNvPr>
          <p:cNvSpPr/>
          <p:nvPr/>
        </p:nvSpPr>
        <p:spPr>
          <a:xfrm>
            <a:off x="7015113" y="1637243"/>
            <a:ext cx="3093221" cy="3208279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CCF5AB-AC3B-43A3-9A9F-4B2E582620EC}"/>
              </a:ext>
            </a:extLst>
          </p:cNvPr>
          <p:cNvSpPr txBox="1"/>
          <p:nvPr/>
        </p:nvSpPr>
        <p:spPr>
          <a:xfrm>
            <a:off x="7246356" y="5218313"/>
            <a:ext cx="26307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latin typeface="+mj-lt"/>
                <a:ea typeface="KoPub돋움체 Medium" panose="02020603020101020101"/>
              </a:rPr>
              <a:t>탭틸로</a:t>
            </a:r>
            <a:endParaRPr lang="en-US" altLang="ko-KR" sz="1600" b="1" dirty="0">
              <a:latin typeface="+mj-lt"/>
              <a:ea typeface="KoPub돋움체 Medium" panose="02020603020101020101"/>
            </a:endParaRPr>
          </a:p>
          <a:p>
            <a:pPr algn="ctr"/>
            <a:endParaRPr lang="en-US" altLang="ko-KR" sz="1600" b="1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algn="ctr"/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1,500,000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원</a:t>
            </a:r>
          </a:p>
        </p:txBody>
      </p:sp>
    </p:spTree>
    <p:extLst>
      <p:ext uri="{BB962C8B-B14F-4D97-AF65-F5344CB8AC3E}">
        <p14:creationId xmlns:p14="http://schemas.microsoft.com/office/powerpoint/2010/main" val="2527301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4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ECAA45-C4AE-4398-B93D-BB60FE031E22}"/>
              </a:ext>
            </a:extLst>
          </p:cNvPr>
          <p:cNvSpPr txBox="1"/>
          <p:nvPr/>
        </p:nvSpPr>
        <p:spPr>
          <a:xfrm>
            <a:off x="283097" y="26826"/>
            <a:ext cx="6563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전자석을 이용한 점자 표현기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43DA9A-1A6F-47E7-8CB1-0D9B4C72349E}"/>
              </a:ext>
            </a:extLst>
          </p:cNvPr>
          <p:cNvSpPr txBox="1"/>
          <p:nvPr/>
        </p:nvSpPr>
        <p:spPr>
          <a:xfrm>
            <a:off x="951068" y="1519711"/>
            <a:ext cx="600596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ko-KR" altLang="en-US" dirty="0"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기존 제품들의 크기가 크고 무겁다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.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기존 제품들은 전부 높은 가격대를 형성하고 있다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.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휴대성이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 용이하지 않다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.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BA226B-D7D0-467A-A373-FF6B6887920C}"/>
              </a:ext>
            </a:extLst>
          </p:cNvPr>
          <p:cNvSpPr txBox="1"/>
          <p:nvPr/>
        </p:nvSpPr>
        <p:spPr>
          <a:xfrm>
            <a:off x="771601" y="1099364"/>
            <a:ext cx="1558229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기존 문제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208283-665B-4F8C-9FBF-A45394FB9BA3}"/>
              </a:ext>
            </a:extLst>
          </p:cNvPr>
          <p:cNvSpPr txBox="1"/>
          <p:nvPr/>
        </p:nvSpPr>
        <p:spPr>
          <a:xfrm>
            <a:off x="771601" y="3511867"/>
            <a:ext cx="2239716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문제 해결 방안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F14E95-CF59-41EB-B1E9-CBD5D3ABB0E5}"/>
              </a:ext>
            </a:extLst>
          </p:cNvPr>
          <p:cNvSpPr txBox="1"/>
          <p:nvPr/>
        </p:nvSpPr>
        <p:spPr>
          <a:xfrm>
            <a:off x="951068" y="3919688"/>
            <a:ext cx="6005961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ko-KR" altLang="en-US" dirty="0"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12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개의 혹은 </a:t>
            </a: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24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개 점자로 디바이스의 크기를 상당히 줄임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전자석을 이용한 저렴한 </a:t>
            </a:r>
            <a:r>
              <a:rPr lang="ko-KR" altLang="en-US" sz="16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구동계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 구현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초소형 압력센서를 이용한 점자 출력기의 입력 기기 변환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큐와 리스트를 이용한 되돌리기 버튼 구현 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altLang="ko-KR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3d</a:t>
            </a:r>
            <a:r>
              <a:rPr lang="ko-KR" alt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/>
              </a:rPr>
              <a:t> 프린터를 이용한 외관 제작</a:t>
            </a: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endParaRPr lang="en-US" altLang="ko-KR" sz="16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+mj-lt"/>
              <a:ea typeface="KoPub돋움체 Medium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2245296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5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97" y="26826"/>
            <a:ext cx="537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D0E0D4-C41A-43F5-A418-0EAEEFBB6D88}"/>
              </a:ext>
            </a:extLst>
          </p:cNvPr>
          <p:cNvSpPr txBox="1"/>
          <p:nvPr/>
        </p:nvSpPr>
        <p:spPr>
          <a:xfrm>
            <a:off x="283097" y="26826"/>
            <a:ext cx="6563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전자석을 이용한 점자 표현기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1640563-1976-4193-9D9B-7EE71BB82668}"/>
              </a:ext>
            </a:extLst>
          </p:cNvPr>
          <p:cNvSpPr/>
          <p:nvPr/>
        </p:nvSpPr>
        <p:spPr>
          <a:xfrm>
            <a:off x="283097" y="2039019"/>
            <a:ext cx="5118544" cy="33299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090BC5-971A-451D-A08E-24364494C846}"/>
              </a:ext>
            </a:extLst>
          </p:cNvPr>
          <p:cNvSpPr txBox="1"/>
          <p:nvPr/>
        </p:nvSpPr>
        <p:spPr>
          <a:xfrm>
            <a:off x="7832299" y="2198055"/>
            <a:ext cx="189346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전자석 원리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C9D6D0-7FD6-4C3D-A8C0-B151E125AC21}"/>
              </a:ext>
            </a:extLst>
          </p:cNvPr>
          <p:cNvSpPr txBox="1"/>
          <p:nvPr/>
        </p:nvSpPr>
        <p:spPr>
          <a:xfrm>
            <a:off x="5634428" y="3578936"/>
            <a:ext cx="65575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+mj-lt"/>
                <a:ea typeface="KoPub돋움체 Medium" panose="02020603020101020101"/>
              </a:rPr>
              <a:t>       </a:t>
            </a:r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r>
              <a:rPr lang="en-US" altLang="ko-KR" sz="1600" dirty="0">
                <a:latin typeface="+mj-lt"/>
                <a:ea typeface="KoPub돋움체 Medium" panose="02020603020101020101"/>
              </a:rPr>
              <a:t>	</a:t>
            </a:r>
            <a:r>
              <a:rPr lang="ko-KR" altLang="en-US" sz="1600" dirty="0">
                <a:latin typeface="+mj-lt"/>
                <a:ea typeface="KoPub돋움체 Medium" panose="02020603020101020101"/>
              </a:rPr>
              <a:t> </a:t>
            </a:r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r>
              <a:rPr lang="ko-KR" altLang="en-US" sz="1600" dirty="0" err="1">
                <a:ea typeface="KoPub돋움체 Medium" panose="02020603020101020101"/>
              </a:rPr>
              <a:t>아두이노</a:t>
            </a:r>
            <a:r>
              <a:rPr lang="ko-KR" altLang="en-US" sz="1600" dirty="0">
                <a:ea typeface="KoPub돋움체 Medium" panose="02020603020101020101"/>
              </a:rPr>
              <a:t> 디지털핀</a:t>
            </a:r>
            <a:r>
              <a:rPr lang="en-US" altLang="ko-KR" sz="1600" dirty="0">
                <a:ea typeface="KoPub돋움체 Medium" panose="02020603020101020101"/>
              </a:rPr>
              <a:t>(+) GND(-)</a:t>
            </a:r>
            <a:r>
              <a:rPr lang="ko-KR" altLang="en-US" sz="1600" dirty="0" err="1">
                <a:ea typeface="KoPub돋움체 Medium" panose="02020603020101020101"/>
              </a:rPr>
              <a:t>를</a:t>
            </a:r>
            <a:r>
              <a:rPr lang="ko-KR" altLang="en-US" sz="1600" dirty="0">
                <a:ea typeface="KoPub돋움체 Medium" panose="02020603020101020101"/>
              </a:rPr>
              <a:t> 이용해 전자석을 만들 수 있다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</a:p>
          <a:p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r>
              <a:rPr lang="ko-KR" altLang="en-US" sz="1600" dirty="0">
                <a:ea typeface="KoPub돋움체 Medium" panose="02020603020101020101"/>
              </a:rPr>
              <a:t>이로 인하여 자석 간의 척력을 이용해 점자를 표현 할 수 있다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  <a:r>
              <a:rPr lang="ko-KR" altLang="en-US" sz="1600" dirty="0">
                <a:ea typeface="KoPub돋움체 Medium" panose="02020603020101020101"/>
              </a:rPr>
              <a:t>  </a:t>
            </a:r>
            <a:endParaRPr lang="en-US" altLang="ko-KR" sz="1600" dirty="0">
              <a:latin typeface="+mj-lt"/>
              <a:ea typeface="KoPub돋움체 Medium" panose="02020603020101020101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611922-211C-4641-AAF2-277AE9D841AA}"/>
              </a:ext>
            </a:extLst>
          </p:cNvPr>
          <p:cNvSpPr txBox="1"/>
          <p:nvPr/>
        </p:nvSpPr>
        <p:spPr>
          <a:xfrm>
            <a:off x="8261903" y="3659384"/>
            <a:ext cx="1034259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응용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]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23C77F-FB31-DB4F-8ADB-3AF30677CD57}"/>
              </a:ext>
            </a:extLst>
          </p:cNvPr>
          <p:cNvSpPr/>
          <p:nvPr/>
        </p:nvSpPr>
        <p:spPr>
          <a:xfrm>
            <a:off x="5572177" y="2765385"/>
            <a:ext cx="63367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ea typeface="KoPub돋움체 Medium" panose="02020603020101020101"/>
              </a:rPr>
              <a:t>전자석은 코일을 감은 쇠에 전류를 흘릴 경우 자석이 되는 물체이다</a:t>
            </a:r>
            <a:r>
              <a:rPr lang="en-US" altLang="ko-KR" dirty="0">
                <a:ea typeface="KoPub돋움체 Medium" panose="02020603020101020101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46866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6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97" y="26826"/>
            <a:ext cx="537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743238" y="1326342"/>
            <a:ext cx="3098926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음성 또는 텍스트 인식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D0E0D4-C41A-43F5-A418-0EAEEFBB6D88}"/>
              </a:ext>
            </a:extLst>
          </p:cNvPr>
          <p:cNvSpPr txBox="1"/>
          <p:nvPr/>
        </p:nvSpPr>
        <p:spPr>
          <a:xfrm>
            <a:off x="283097" y="26826"/>
            <a:ext cx="6563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전자석을 이용한 점자 표현기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9703F9B-C201-47BF-8205-56B35520BEE9}"/>
              </a:ext>
            </a:extLst>
          </p:cNvPr>
          <p:cNvSpPr/>
          <p:nvPr/>
        </p:nvSpPr>
        <p:spPr>
          <a:xfrm>
            <a:off x="899985" y="2256069"/>
            <a:ext cx="3946050" cy="2345861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A1E2FC-C7B7-462E-9971-C12FE3396A69}"/>
              </a:ext>
            </a:extLst>
          </p:cNvPr>
          <p:cNvSpPr txBox="1"/>
          <p:nvPr/>
        </p:nvSpPr>
        <p:spPr>
          <a:xfrm>
            <a:off x="4921641" y="1841777"/>
            <a:ext cx="671625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>
                <a:ea typeface="KoPub돋움체 Medium" panose="02020603020101020101"/>
              </a:rPr>
              <a:t>모바일 어플리케이션에서 인식 받은 음성 또는 텍스트를 한 글자  단위로 잘라 배열로 만든다</a:t>
            </a:r>
            <a:r>
              <a:rPr lang="en-US" altLang="ko-KR" sz="1600" dirty="0">
                <a:ea typeface="KoPub돋움체 Medium" panose="02020603020101020101"/>
              </a:rPr>
              <a:t>. </a:t>
            </a:r>
          </a:p>
          <a:p>
            <a:pPr marL="342900" indent="-342900">
              <a:buAutoNum type="arabicPeriod"/>
            </a:pPr>
            <a:endParaRPr lang="en-US" altLang="ko-KR" sz="1600" dirty="0">
              <a:ea typeface="KoPub돋움체 Medium" panose="02020603020101020101"/>
            </a:endParaRPr>
          </a:p>
          <a:p>
            <a:pPr marL="342900" indent="-342900">
              <a:buAutoNum type="arabicPeriod" startAt="2"/>
            </a:pPr>
            <a:r>
              <a:rPr lang="ko-KR" altLang="en-US" sz="1600" dirty="0" err="1">
                <a:ea typeface="KoPub돋움체 Medium" panose="02020603020101020101"/>
              </a:rPr>
              <a:t>아두이노</a:t>
            </a:r>
            <a:r>
              <a:rPr lang="ko-KR" altLang="en-US" sz="1600" dirty="0">
                <a:ea typeface="KoPub돋움체 Medium" panose="02020603020101020101"/>
              </a:rPr>
              <a:t> 혹은 </a:t>
            </a:r>
            <a:r>
              <a:rPr lang="ko-KR" altLang="en-US" sz="1600" dirty="0" err="1">
                <a:ea typeface="KoPub돋움체 Medium" panose="02020603020101020101"/>
              </a:rPr>
              <a:t>라즈베리파이와</a:t>
            </a:r>
            <a:r>
              <a:rPr lang="ko-KR" altLang="en-US" sz="1600" dirty="0">
                <a:ea typeface="KoPub돋움체 Medium" panose="02020603020101020101"/>
              </a:rPr>
              <a:t> 통신하여 배열을 전송한다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</a:p>
          <a:p>
            <a:pPr marL="342900" indent="-342900">
              <a:buAutoNum type="arabicPeriod" startAt="2"/>
            </a:pPr>
            <a:endParaRPr lang="en-US" altLang="ko-KR" sz="1600" dirty="0">
              <a:ea typeface="KoPub돋움체 Medium" panose="02020603020101020101"/>
            </a:endParaRPr>
          </a:p>
          <a:p>
            <a:pPr marL="342900" indent="-342900">
              <a:buAutoNum type="arabicPeriod" startAt="3"/>
            </a:pPr>
            <a:r>
              <a:rPr lang="ko-KR" altLang="en-US" sz="1600" dirty="0">
                <a:ea typeface="KoPub돋움체 Medium" panose="02020603020101020101"/>
              </a:rPr>
              <a:t>배열의 성격은 </a:t>
            </a:r>
            <a:r>
              <a:rPr lang="en-US" altLang="ko-KR" sz="1600" dirty="0">
                <a:ea typeface="KoPub돋움체 Medium" panose="02020603020101020101"/>
              </a:rPr>
              <a:t>queue</a:t>
            </a:r>
            <a:r>
              <a:rPr lang="ko-KR" altLang="en-US" sz="1600" dirty="0">
                <a:ea typeface="KoPub돋움체 Medium" panose="02020603020101020101"/>
              </a:rPr>
              <a:t>로</a:t>
            </a:r>
            <a:r>
              <a:rPr lang="en-US" altLang="ko-KR" sz="1600" dirty="0">
                <a:ea typeface="KoPub돋움체 Medium" panose="02020603020101020101"/>
              </a:rPr>
              <a:t>,</a:t>
            </a:r>
            <a:r>
              <a:rPr lang="ko-KR" altLang="en-US" sz="1600" dirty="0">
                <a:ea typeface="KoPub돋움체 Medium" panose="02020603020101020101"/>
              </a:rPr>
              <a:t> </a:t>
            </a:r>
            <a:r>
              <a:rPr lang="ko-KR" altLang="en-US" sz="1600" dirty="0" err="1">
                <a:ea typeface="KoPub돋움체 Medium" panose="02020603020101020101"/>
              </a:rPr>
              <a:t>아두이노는</a:t>
            </a:r>
            <a:r>
              <a:rPr lang="ko-KR" altLang="en-US" sz="1600" dirty="0">
                <a:ea typeface="KoPub돋움체 Medium" panose="02020603020101020101"/>
              </a:rPr>
              <a:t> 스트링을 담은 큐에서 </a:t>
            </a:r>
            <a:r>
              <a:rPr lang="en-US" altLang="ko-KR" sz="1600" dirty="0">
                <a:ea typeface="KoPub돋움체 Medium" panose="02020603020101020101"/>
              </a:rPr>
              <a:t>dequeue</a:t>
            </a:r>
            <a:r>
              <a:rPr lang="ko-KR" altLang="en-US" sz="1600" dirty="0">
                <a:ea typeface="KoPub돋움체 Medium" panose="02020603020101020101"/>
              </a:rPr>
              <a:t>한 글자를 어떤 점자로 만들어야 하는지 분석한다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</a:p>
          <a:p>
            <a:pPr marL="342900" indent="-342900">
              <a:buAutoNum type="arabicPeriod" startAt="3"/>
            </a:pPr>
            <a:endParaRPr lang="en-US" altLang="ko-KR" sz="1600" dirty="0">
              <a:ea typeface="KoPub돋움체 Medium" panose="02020603020101020101"/>
            </a:endParaRPr>
          </a:p>
          <a:p>
            <a:pPr marL="342900" indent="-342900">
              <a:buAutoNum type="arabicPeriod" startAt="3"/>
            </a:pPr>
            <a:endParaRPr lang="en-US" altLang="ko-KR" sz="1600" dirty="0">
              <a:ea typeface="KoPub돋움체 Medium" panose="02020603020101020101"/>
            </a:endParaRPr>
          </a:p>
          <a:p>
            <a:endParaRPr lang="en-US" altLang="ko-KR" sz="1600" dirty="0">
              <a:ea typeface="KoPub돋움체 Medium" panose="02020603020101020101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BA9F1A-9FD8-4677-A5E5-86D96037FF31}"/>
              </a:ext>
            </a:extLst>
          </p:cNvPr>
          <p:cNvSpPr txBox="1"/>
          <p:nvPr/>
        </p:nvSpPr>
        <p:spPr>
          <a:xfrm>
            <a:off x="7345966" y="3991794"/>
            <a:ext cx="189346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중요 포인트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9803B5-E53F-4CFF-9627-622760395DE2}"/>
              </a:ext>
            </a:extLst>
          </p:cNvPr>
          <p:cNvSpPr txBox="1"/>
          <p:nvPr/>
        </p:nvSpPr>
        <p:spPr>
          <a:xfrm>
            <a:off x="4921641" y="4526095"/>
            <a:ext cx="69321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>
                <a:latin typeface="+mj-lt"/>
                <a:ea typeface="KoPub돋움체 Medium" panose="02020603020101020101"/>
              </a:rPr>
              <a:t>표현 하는 점자 양각 부분에 해당하는 </a:t>
            </a:r>
            <a:r>
              <a:rPr lang="ko-KR" altLang="en-US" sz="1600" dirty="0" err="1">
                <a:latin typeface="+mj-lt"/>
                <a:ea typeface="KoPub돋움체 Medium" panose="02020603020101020101"/>
              </a:rPr>
              <a:t>전자석에게</a:t>
            </a:r>
            <a:r>
              <a:rPr lang="ko-KR" altLang="en-US" sz="1600" dirty="0">
                <a:latin typeface="+mj-lt"/>
                <a:ea typeface="KoPub돋움체 Medium" panose="02020603020101020101"/>
              </a:rPr>
              <a:t> 전기를 보낸다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pPr marL="342900" indent="-342900">
              <a:buAutoNum type="arabicPeriod"/>
            </a:pPr>
            <a:r>
              <a:rPr lang="ko-KR" altLang="en-US" sz="1600" dirty="0">
                <a:latin typeface="+mj-lt"/>
                <a:ea typeface="KoPub돋움체 Medium" panose="02020603020101020101"/>
              </a:rPr>
              <a:t>해당 전자석은 자석이 되어 전자석 위에 있는 자석과 척력을            발생시킨다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pPr marL="342900" indent="-342900">
              <a:buAutoNum type="arabicPeriod"/>
            </a:pPr>
            <a:r>
              <a:rPr lang="ko-KR" altLang="en-US" sz="1600" dirty="0">
                <a:latin typeface="+mj-lt"/>
                <a:ea typeface="KoPub돋움체 Medium" panose="02020603020101020101"/>
              </a:rPr>
              <a:t>올라간 부분은 볼록하게 튀어나와 올바른 점자로 표현이 된다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2158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0108334" cy="697832"/>
          </a:xfrm>
          <a:prstGeom prst="rect">
            <a:avLst/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5" name="이등변 삼각형 4"/>
          <p:cNvSpPr/>
          <p:nvPr/>
        </p:nvSpPr>
        <p:spPr>
          <a:xfrm>
            <a:off x="10108334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4065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65635" y="1"/>
            <a:ext cx="1026365" cy="697832"/>
          </a:xfrm>
          <a:prstGeom prst="rect">
            <a:avLst/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7" name="이등변 삼각형 6"/>
          <p:cNvSpPr/>
          <p:nvPr/>
        </p:nvSpPr>
        <p:spPr>
          <a:xfrm flipH="1" flipV="1">
            <a:off x="10345512" y="1"/>
            <a:ext cx="820123" cy="697832"/>
          </a:xfrm>
          <a:prstGeom prst="triangle">
            <a:avLst>
              <a:gd name="adj" fmla="val 0"/>
            </a:avLst>
          </a:prstGeom>
          <a:solidFill>
            <a:srgbClr val="79A8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87657" y="-60856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7</a:t>
            </a:r>
            <a:endParaRPr lang="ko-KR" altLang="en-US" sz="48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97" y="26826"/>
            <a:ext cx="537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endParaRPr lang="ko-KR" altLang="en-US" sz="36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+mj-lt"/>
              <a:ea typeface="KoPub돋움체 Bold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684170" y="1326342"/>
            <a:ext cx="189346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점자의 입력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]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D0E0D4-C41A-43F5-A418-0EAEEFBB6D88}"/>
              </a:ext>
            </a:extLst>
          </p:cNvPr>
          <p:cNvSpPr txBox="1"/>
          <p:nvPr/>
        </p:nvSpPr>
        <p:spPr>
          <a:xfrm>
            <a:off x="283097" y="26826"/>
            <a:ext cx="6563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- </a:t>
            </a:r>
            <a:r>
              <a:rPr lang="ko-KR" altLang="en-US" sz="36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j-lt"/>
                <a:ea typeface="KoPub돋움체 Bold" panose="02020603020101020101" pitchFamily="18" charset="-127"/>
              </a:rPr>
              <a:t>전자석을 이용한 점자 표현기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9703F9B-C201-47BF-8205-56B35520BEE9}"/>
              </a:ext>
            </a:extLst>
          </p:cNvPr>
          <p:cNvSpPr/>
          <p:nvPr/>
        </p:nvSpPr>
        <p:spPr>
          <a:xfrm>
            <a:off x="651002" y="3657659"/>
            <a:ext cx="3856831" cy="2345861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A1E2FC-C7B7-462E-9971-C12FE3396A69}"/>
              </a:ext>
            </a:extLst>
          </p:cNvPr>
          <p:cNvSpPr txBox="1"/>
          <p:nvPr/>
        </p:nvSpPr>
        <p:spPr>
          <a:xfrm>
            <a:off x="5259843" y="1841777"/>
            <a:ext cx="67162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ea typeface="KoPub돋움체 Medium" panose="02020603020101020101"/>
              </a:rPr>
              <a:t>1.  </a:t>
            </a:r>
            <a:r>
              <a:rPr lang="ko-KR" altLang="en-US" sz="1600" dirty="0">
                <a:ea typeface="KoPub돋움체 Medium" panose="02020603020101020101"/>
              </a:rPr>
              <a:t>송신모드 전환 버튼을 눌러</a:t>
            </a:r>
            <a:r>
              <a:rPr lang="en-US" altLang="ko-KR" sz="1600" dirty="0">
                <a:ea typeface="KoPub돋움체 Medium" panose="02020603020101020101"/>
              </a:rPr>
              <a:t> </a:t>
            </a:r>
            <a:r>
              <a:rPr lang="ko-KR" altLang="en-US" sz="1600" dirty="0">
                <a:ea typeface="KoPub돋움체 Medium" panose="02020603020101020101"/>
              </a:rPr>
              <a:t>모든 전자석에 전기를 주어 플라스틱</a:t>
            </a:r>
            <a:endParaRPr lang="en-US" altLang="ko-KR" sz="1600" dirty="0">
              <a:ea typeface="KoPub돋움체 Medium" panose="02020603020101020101"/>
            </a:endParaRPr>
          </a:p>
          <a:p>
            <a:r>
              <a:rPr lang="ko-KR" altLang="en-US" sz="1600" dirty="0">
                <a:ea typeface="KoPub돋움체 Medium" panose="02020603020101020101"/>
              </a:rPr>
              <a:t>    부분이 모두 </a:t>
            </a:r>
            <a:r>
              <a:rPr lang="ko-KR" altLang="en-US" sz="1600" dirty="0" err="1">
                <a:ea typeface="KoPub돋움체 Medium" panose="02020603020101020101"/>
              </a:rPr>
              <a:t>상승하게한다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</a:p>
          <a:p>
            <a:endParaRPr lang="en-US" altLang="ko-KR" sz="1600" dirty="0">
              <a:ea typeface="KoPub돋움체 Medium" panose="02020603020101020101"/>
            </a:endParaRPr>
          </a:p>
          <a:p>
            <a:r>
              <a:rPr lang="en-US" altLang="ko-KR" sz="1600" dirty="0">
                <a:ea typeface="KoPub돋움체 Medium" panose="02020603020101020101"/>
              </a:rPr>
              <a:t>2.  </a:t>
            </a:r>
            <a:r>
              <a:rPr lang="ko-KR" altLang="en-US" sz="1600" dirty="0">
                <a:ea typeface="KoPub돋움체 Medium" panose="02020603020101020101"/>
              </a:rPr>
              <a:t>원하는 점자모양대로 사용자가 점자에 압력을 가한다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</a:p>
          <a:p>
            <a:endParaRPr lang="en-US" altLang="ko-KR" sz="1600" dirty="0">
              <a:ea typeface="KoPub돋움체 Medium" panose="02020603020101020101"/>
            </a:endParaRPr>
          </a:p>
          <a:p>
            <a:r>
              <a:rPr lang="en-US" altLang="ko-KR" sz="1600" dirty="0">
                <a:ea typeface="KoPub돋움체 Medium" panose="02020603020101020101"/>
              </a:rPr>
              <a:t>3.  </a:t>
            </a:r>
            <a:r>
              <a:rPr lang="ko-KR" altLang="en-US" sz="1600" dirty="0">
                <a:ea typeface="KoPub돋움체 Medium" panose="02020603020101020101"/>
              </a:rPr>
              <a:t>사용자는 원하는 점자를 만들고 전송 버튼을 눌러 점자를 전달한다</a:t>
            </a:r>
            <a:r>
              <a:rPr lang="en-US" altLang="ko-KR" sz="1600" dirty="0">
                <a:ea typeface="KoPub돋움체 Medium" panose="02020603020101020101"/>
              </a:rPr>
              <a:t>.</a:t>
            </a:r>
          </a:p>
          <a:p>
            <a:endParaRPr lang="en-US" altLang="ko-KR" sz="1600" dirty="0">
              <a:ea typeface="KoPub돋움체 Medium" panose="02020603020101020101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BA9F1A-9FD8-4677-A5E5-86D96037FF31}"/>
              </a:ext>
            </a:extLst>
          </p:cNvPr>
          <p:cNvSpPr txBox="1"/>
          <p:nvPr/>
        </p:nvSpPr>
        <p:spPr>
          <a:xfrm>
            <a:off x="7684168" y="3991794"/>
            <a:ext cx="1893468" cy="400110"/>
          </a:xfrm>
          <a:prstGeom prst="rect">
            <a:avLst/>
          </a:prstGeom>
          <a:solidFill>
            <a:srgbClr val="79A8B2">
              <a:alpha val="30000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[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중요 포인트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j-lt"/>
                <a:ea typeface="KoPub돋움체 Medium" panose="02020603020101020101" pitchFamily="18" charset="-127"/>
              </a:rPr>
              <a:t> ]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9803B5-E53F-4CFF-9627-622760395DE2}"/>
              </a:ext>
            </a:extLst>
          </p:cNvPr>
          <p:cNvSpPr txBox="1"/>
          <p:nvPr/>
        </p:nvSpPr>
        <p:spPr>
          <a:xfrm>
            <a:off x="5259843" y="4526095"/>
            <a:ext cx="69321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+mj-lt"/>
                <a:ea typeface="KoPub돋움체 Medium" panose="02020603020101020101"/>
              </a:rPr>
              <a:t>1.  </a:t>
            </a:r>
            <a:r>
              <a:rPr lang="ko-KR" altLang="en-US" sz="1600" dirty="0">
                <a:latin typeface="+mj-lt"/>
                <a:ea typeface="KoPub돋움체 Medium" panose="02020603020101020101"/>
              </a:rPr>
              <a:t>블록에 압력 가하면 해당하는 초고형 압력센서에 압력이 가해지면서</a:t>
            </a:r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r>
              <a:rPr lang="en-US" altLang="ko-KR" sz="1600" dirty="0">
                <a:latin typeface="+mj-lt"/>
                <a:ea typeface="KoPub돋움체 Medium" panose="02020603020101020101"/>
              </a:rPr>
              <a:t>    </a:t>
            </a:r>
            <a:r>
              <a:rPr lang="ko-KR" altLang="en-US" sz="1600" dirty="0">
                <a:latin typeface="+mj-lt"/>
                <a:ea typeface="KoPub돋움체 Medium" panose="02020603020101020101"/>
              </a:rPr>
              <a:t>중앙장치가 압력이 가해진 전자석의 전기를 차단한다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.</a:t>
            </a:r>
          </a:p>
          <a:p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r>
              <a:rPr lang="en-US" altLang="ko-KR" sz="1600" dirty="0">
                <a:latin typeface="+mj-lt"/>
                <a:ea typeface="KoPub돋움체 Medium" panose="02020603020101020101"/>
              </a:rPr>
              <a:t>2.  </a:t>
            </a:r>
            <a:r>
              <a:rPr lang="ko-KR" altLang="en-US" sz="1600" dirty="0">
                <a:latin typeface="+mj-lt"/>
                <a:ea typeface="KoPub돋움체 Medium" panose="02020603020101020101"/>
              </a:rPr>
              <a:t>중앙처리 장치는 압력이 가해지지 않은 부분을 파악해 점자를</a:t>
            </a:r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r>
              <a:rPr lang="ko-KR" altLang="en-US" sz="1600" dirty="0">
                <a:latin typeface="+mj-lt"/>
                <a:ea typeface="KoPub돋움체 Medium" panose="02020603020101020101"/>
              </a:rPr>
              <a:t>    파악하고 텍스트로 변환한다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.</a:t>
            </a:r>
          </a:p>
          <a:p>
            <a:endParaRPr lang="en-US" altLang="ko-KR" sz="1600" dirty="0">
              <a:latin typeface="+mj-lt"/>
              <a:ea typeface="KoPub돋움체 Medium" panose="02020603020101020101"/>
            </a:endParaRPr>
          </a:p>
          <a:p>
            <a:r>
              <a:rPr lang="en-US" altLang="ko-KR" sz="1600" dirty="0">
                <a:latin typeface="+mj-lt"/>
                <a:ea typeface="KoPub돋움체 Medium" panose="02020603020101020101"/>
              </a:rPr>
              <a:t>3.  </a:t>
            </a:r>
            <a:r>
              <a:rPr lang="ko-KR" altLang="en-US" sz="1600" dirty="0">
                <a:latin typeface="+mj-lt"/>
                <a:ea typeface="KoPub돋움체 Medium" panose="02020603020101020101"/>
              </a:rPr>
              <a:t>보드는 해당 텍스트를 어플리케이션으로 전달한다</a:t>
            </a:r>
            <a:r>
              <a:rPr lang="en-US" altLang="ko-KR" sz="1600" dirty="0">
                <a:latin typeface="+mj-lt"/>
                <a:ea typeface="KoPub돋움체 Medium" panose="02020603020101020101"/>
              </a:rPr>
              <a:t>.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D581A01-6895-4E0A-8B63-AF633C0A7036}"/>
              </a:ext>
            </a:extLst>
          </p:cNvPr>
          <p:cNvSpPr/>
          <p:nvPr/>
        </p:nvSpPr>
        <p:spPr>
          <a:xfrm>
            <a:off x="651002" y="1108626"/>
            <a:ext cx="3856831" cy="2345861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51841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765</Words>
  <Application>Microsoft Macintosh PowerPoint</Application>
  <PresentationFormat>와이드스크린</PresentationFormat>
  <Paragraphs>208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ICCT</dc:creator>
  <cp:lastModifiedBy>이종호</cp:lastModifiedBy>
  <cp:revision>100</cp:revision>
  <dcterms:created xsi:type="dcterms:W3CDTF">2017-02-07T06:30:44Z</dcterms:created>
  <dcterms:modified xsi:type="dcterms:W3CDTF">2019-09-09T13:37:19Z</dcterms:modified>
</cp:coreProperties>
</file>

<file path=docProps/thumbnail.jpeg>
</file>